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  <p:sldMasterId id="2147483690" r:id="rId2"/>
  </p:sldMasterIdLst>
  <p:sldIdLst>
    <p:sldId id="262" r:id="rId3"/>
    <p:sldId id="265" r:id="rId4"/>
    <p:sldId id="266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D60093"/>
    <a:srgbClr val="FF66FF"/>
    <a:srgbClr val="FFCCCC"/>
    <a:srgbClr val="FF99CC"/>
    <a:srgbClr val="FF3300"/>
    <a:srgbClr val="FF6600"/>
    <a:srgbClr val="99CCFF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4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229600" cy="1143000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819400"/>
            <a:ext cx="419100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37D3BB1-4475-BA4A-98E0-9EC4425A3A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003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C5482-5596-4546-9239-5325B6E4A6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728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81863" y="44450"/>
            <a:ext cx="1862137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92275" y="44450"/>
            <a:ext cx="5437188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40567-0650-3C4D-BB92-E6B2B9AA3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2221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2275" y="44450"/>
            <a:ext cx="7391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52600" y="981075"/>
            <a:ext cx="3619500" cy="5616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4500" y="981075"/>
            <a:ext cx="3619500" cy="5616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1BFBB-6075-0649-971E-9CCC3DAD2A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197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637A-A157-8248-813C-3EBAA21DCA22}" type="datetimeFigureOut">
              <a:rPr lang="en-US" smtClean="0"/>
              <a:t>16-06-13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7CE1-B98C-4740-8E2F-399A61C05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277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637A-A157-8248-813C-3EBAA21DCA22}" type="datetimeFigureOut">
              <a:rPr lang="en-US" smtClean="0"/>
              <a:t>16-06-13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7CE1-B98C-4740-8E2F-399A61C05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2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637A-A157-8248-813C-3EBAA21DCA22}" type="datetimeFigureOut">
              <a:rPr lang="en-US" smtClean="0"/>
              <a:t>16-06-13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7CE1-B98C-4740-8E2F-399A61C05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88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637A-A157-8248-813C-3EBAA21DCA22}" type="datetimeFigureOut">
              <a:rPr lang="en-US" smtClean="0"/>
              <a:t>16-06-13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7CE1-B98C-4740-8E2F-399A61C05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905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637A-A157-8248-813C-3EBAA21DCA22}" type="datetimeFigureOut">
              <a:rPr lang="en-US" smtClean="0"/>
              <a:t>16-06-13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7CE1-B98C-4740-8E2F-399A61C05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1800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637A-A157-8248-813C-3EBAA21DCA22}" type="datetimeFigureOut">
              <a:rPr lang="en-US" smtClean="0"/>
              <a:t>16-06-13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7CE1-B98C-4740-8E2F-399A61C05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4396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637A-A157-8248-813C-3EBAA21DCA22}" type="datetimeFigureOut">
              <a:rPr lang="en-US" smtClean="0"/>
              <a:t>16-06-13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7CE1-B98C-4740-8E2F-399A61C05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237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031FA-F397-9849-B82B-11DA31D04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4390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637A-A157-8248-813C-3EBAA21DCA22}" type="datetimeFigureOut">
              <a:rPr lang="en-US" smtClean="0"/>
              <a:t>16-06-13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7CE1-B98C-4740-8E2F-399A61C05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6806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637A-A157-8248-813C-3EBAA21DCA22}" type="datetimeFigureOut">
              <a:rPr lang="en-US" smtClean="0"/>
              <a:t>16-06-13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7CE1-B98C-4740-8E2F-399A61C05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7209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637A-A157-8248-813C-3EBAA21DCA22}" type="datetimeFigureOut">
              <a:rPr lang="en-US" smtClean="0"/>
              <a:t>16-06-13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7CE1-B98C-4740-8E2F-399A61C05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5491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637A-A157-8248-813C-3EBAA21DCA22}" type="datetimeFigureOut">
              <a:rPr lang="en-US" smtClean="0"/>
              <a:t>16-06-13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7CE1-B98C-4740-8E2F-399A61C05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952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B566C-A420-8D4D-99C7-3555FE132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018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981075"/>
            <a:ext cx="3619500" cy="5616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4500" y="981075"/>
            <a:ext cx="3619500" cy="5616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3453-462F-DC4E-98FC-938156B052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71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885BD-1513-5B48-BB44-3196FD53D5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892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D7C65-C601-D640-868A-9FA993CB3E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366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92C4E-C16E-A744-85BD-3F38F89D7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552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20395-54BE-C04F-B2FF-E48A62749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734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3B3DA-1FBF-994A-9DCE-435A409254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54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92275" y="44450"/>
            <a:ext cx="7391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981075"/>
            <a:ext cx="7391400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6413" y="6400800"/>
            <a:ext cx="2084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0DF6DCB9-C289-BB48-844A-6A90C1F2F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F637A-A157-8248-813C-3EBAA21DCA22}" type="datetimeFigureOut">
              <a:rPr lang="en-US" smtClean="0"/>
              <a:t>16-06-13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97CE1-B98C-4740-8E2F-399A61C05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04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44450"/>
            <a:ext cx="8784976" cy="792262"/>
          </a:xfrm>
        </p:spPr>
        <p:txBody>
          <a:bodyPr tIns="0" bIns="0"/>
          <a:lstStyle/>
          <a:p>
            <a:pPr algn="ctr" eaLnBrk="1" hangingPunct="1"/>
            <a:r>
              <a:rPr lang="en-US" sz="3600" dirty="0" smtClean="0">
                <a:latin typeface="Arial" charset="0"/>
              </a:rPr>
              <a:t>7 steps to graduation</a:t>
            </a:r>
            <a:endParaRPr lang="en-US" sz="3600" dirty="0">
              <a:latin typeface="Arial" charset="0"/>
            </a:endParaRP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5776" y="5115522"/>
            <a:ext cx="4824536" cy="617734"/>
          </a:xfrm>
          <a:solidFill>
            <a:srgbClr val="4F81BD"/>
          </a:solidFill>
          <a:ln>
            <a:solidFill>
              <a:srgbClr val="4F81BD"/>
            </a:solidFill>
          </a:ln>
        </p:spPr>
        <p:txBody>
          <a:bodyPr tIns="0" bIns="0">
            <a:noAutofit/>
          </a:bodyPr>
          <a:lstStyle/>
          <a:p>
            <a:pPr marL="514350" indent="-514350" eaLnBrk="1" hangingPunct="1">
              <a:lnSpc>
                <a:spcPct val="150000"/>
              </a:lnSpc>
              <a:spcBef>
                <a:spcPct val="0"/>
              </a:spcBef>
              <a:buAutoNum type="arabicPeriod" startAt="6"/>
            </a:pPr>
            <a:r>
              <a:rPr lang="nl-NL" sz="2400" dirty="0" smtClean="0">
                <a:latin typeface="Arial" charset="0"/>
              </a:rPr>
              <a:t>Analyse resultaten</a:t>
            </a:r>
            <a:endParaRPr lang="en-US" sz="2400" dirty="0">
              <a:latin typeface="Arial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2555776" y="3356992"/>
            <a:ext cx="4824536" cy="617734"/>
          </a:xfrm>
          <a:prstGeom prst="rect">
            <a:avLst/>
          </a:prstGeom>
          <a:solidFill>
            <a:srgbClr val="4F81BD"/>
          </a:solidFill>
          <a:ln>
            <a:solidFill>
              <a:srgbClr val="4F81BD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0" rIns="91440" bIns="936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eaLnBrk="1" hangingPunct="1">
              <a:lnSpc>
                <a:spcPct val="150000"/>
              </a:lnSpc>
              <a:buNone/>
            </a:pPr>
            <a:r>
              <a:rPr lang="nl-NL" sz="2400" dirty="0" smtClean="0">
                <a:latin typeface="Arial" charset="0"/>
              </a:rPr>
              <a:t>4. Formuleren </a:t>
            </a:r>
            <a:r>
              <a:rPr lang="nl-NL" sz="2400" dirty="0" err="1" smtClean="0">
                <a:latin typeface="Arial" charset="0"/>
              </a:rPr>
              <a:t>oz</a:t>
            </a:r>
            <a:r>
              <a:rPr lang="nl-NL" sz="2400" dirty="0" smtClean="0">
                <a:latin typeface="Arial" charset="0"/>
              </a:rPr>
              <a:t> methode</a:t>
            </a:r>
            <a:endParaRPr lang="en-US" sz="2400" dirty="0">
              <a:latin typeface="Arial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2555776" y="5907610"/>
            <a:ext cx="4824536" cy="545726"/>
          </a:xfrm>
          <a:prstGeom prst="rect">
            <a:avLst/>
          </a:prstGeom>
          <a:solidFill>
            <a:srgbClr val="4F81BD"/>
          </a:solidFill>
          <a:ln>
            <a:solidFill>
              <a:srgbClr val="4F81BD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0" rIns="91440" bIns="936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nl-NL" sz="2400" dirty="0" smtClean="0">
                <a:latin typeface="Arial" charset="0"/>
              </a:rPr>
              <a:t>7.   Presenteren onderzoek</a:t>
            </a:r>
            <a:endParaRPr lang="en-US" sz="2400" dirty="0">
              <a:latin typeface="Arial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2555776" y="4323434"/>
            <a:ext cx="4824536" cy="617734"/>
          </a:xfrm>
          <a:prstGeom prst="rect">
            <a:avLst/>
          </a:prstGeom>
          <a:solidFill>
            <a:srgbClr val="4F81BD"/>
          </a:solidFill>
          <a:ln>
            <a:solidFill>
              <a:srgbClr val="4F81BD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0" rIns="91440" bIns="936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eaLnBrk="1" hangingPunct="1">
              <a:lnSpc>
                <a:spcPct val="150000"/>
              </a:lnSpc>
              <a:buNone/>
            </a:pPr>
            <a:r>
              <a:rPr lang="nl-NL" sz="2400" dirty="0" smtClean="0">
                <a:latin typeface="Arial" charset="0"/>
              </a:rPr>
              <a:t>5.   Uitvoeren </a:t>
            </a:r>
            <a:r>
              <a:rPr lang="nl-NL" sz="2400" dirty="0" err="1" smtClean="0">
                <a:latin typeface="Arial" charset="0"/>
              </a:rPr>
              <a:t>oz</a:t>
            </a:r>
            <a:endParaRPr lang="en-US" sz="2400" dirty="0">
              <a:latin typeface="Arial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5220072" y="1988840"/>
            <a:ext cx="2160240" cy="968599"/>
          </a:xfrm>
          <a:prstGeom prst="rect">
            <a:avLst/>
          </a:prstGeom>
          <a:solidFill>
            <a:srgbClr val="4F81BD"/>
          </a:solidFill>
          <a:ln>
            <a:solidFill>
              <a:srgbClr val="4F81BD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0" rIns="91440" bIns="936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nl-NL" sz="2400" dirty="0" smtClean="0">
                <a:latin typeface="Arial" charset="0"/>
              </a:rPr>
              <a:t>3.   </a:t>
            </a:r>
            <a:r>
              <a:rPr lang="nl-NL" sz="2400" dirty="0" err="1" smtClean="0">
                <a:latin typeface="Arial" charset="0"/>
              </a:rPr>
              <a:t>Literatuur-onderzoek</a:t>
            </a:r>
            <a:endParaRPr lang="nl-NL" sz="2400" dirty="0" smtClean="0">
              <a:latin typeface="Arial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2555776" y="1988840"/>
            <a:ext cx="2448272" cy="974755"/>
          </a:xfrm>
          <a:prstGeom prst="rect">
            <a:avLst/>
          </a:prstGeom>
          <a:solidFill>
            <a:srgbClr val="4F81BD"/>
          </a:solidFill>
          <a:ln>
            <a:solidFill>
              <a:srgbClr val="4F81BD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0" rIns="91440" bIns="93600" numCol="1" anchor="ctr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457200" indent="-457200" eaLnBrk="1" hangingPunct="1">
              <a:buAutoNum type="arabicPeriod" startAt="2"/>
            </a:pPr>
            <a:r>
              <a:rPr lang="nl-NL" sz="2400" dirty="0" smtClean="0">
                <a:latin typeface="Arial" charset="0"/>
              </a:rPr>
              <a:t>Probleem- analyse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2555776" y="908720"/>
            <a:ext cx="4824536" cy="617734"/>
          </a:xfrm>
          <a:prstGeom prst="rect">
            <a:avLst/>
          </a:prstGeom>
          <a:solidFill>
            <a:srgbClr val="4F81BD"/>
          </a:solidFill>
          <a:ln>
            <a:solidFill>
              <a:srgbClr val="4F81BD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0" rIns="91440" bIns="936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eaLnBrk="1" hangingPunct="1">
              <a:lnSpc>
                <a:spcPct val="150000"/>
              </a:lnSpc>
              <a:buNone/>
            </a:pPr>
            <a:r>
              <a:rPr lang="nl-NL" sz="2400" dirty="0" smtClean="0">
                <a:latin typeface="Arial" charset="0"/>
              </a:rPr>
              <a:t>1.   </a:t>
            </a:r>
            <a:r>
              <a:rPr lang="nl-NL" sz="2400" dirty="0" err="1" smtClean="0">
                <a:latin typeface="Arial" charset="0"/>
              </a:rPr>
              <a:t>Orientatie</a:t>
            </a:r>
            <a:r>
              <a:rPr lang="nl-NL" sz="2400" dirty="0" smtClean="0">
                <a:latin typeface="Arial" charset="0"/>
              </a:rPr>
              <a:t>, keuze onderwerp</a:t>
            </a:r>
            <a:endParaRPr lang="en-US" sz="2400" dirty="0"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7524328" y="908720"/>
            <a:ext cx="1512168" cy="554461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H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/>
              <a:t>R</a:t>
            </a:r>
            <a:endParaRPr lang="en-US" sz="2800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I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J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V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N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51520" y="836712"/>
            <a:ext cx="2088232" cy="3168352"/>
          </a:xfrm>
          <a:prstGeom prst="rect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err="1" smtClean="0"/>
              <a:t>Methode</a:t>
            </a:r>
            <a:r>
              <a:rPr lang="en-US" sz="2800" dirty="0" smtClean="0"/>
              <a:t> </a:t>
            </a:r>
            <a:r>
              <a:rPr lang="en-US" sz="2800" i="1" dirty="0" smtClean="0"/>
              <a:t>Nike: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/>
              <a:t>J</a:t>
            </a:r>
            <a:r>
              <a:rPr lang="en-US" sz="2800" dirty="0" smtClean="0"/>
              <a:t>ust do it!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51520" y="4293096"/>
            <a:ext cx="2088232" cy="216024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Extra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literatuur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Down Arrow 2"/>
          <p:cNvSpPr/>
          <p:nvPr/>
        </p:nvSpPr>
        <p:spPr bwMode="auto">
          <a:xfrm>
            <a:off x="3491880" y="1484784"/>
            <a:ext cx="3384376" cy="576064"/>
          </a:xfrm>
          <a:prstGeom prst="downArrow">
            <a:avLst>
              <a:gd name="adj1" fmla="val 55576"/>
              <a:gd name="adj2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Grove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probleemstelling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Down Arrow 20"/>
          <p:cNvSpPr/>
          <p:nvPr/>
        </p:nvSpPr>
        <p:spPr bwMode="auto">
          <a:xfrm>
            <a:off x="2699792" y="2852936"/>
            <a:ext cx="2520280" cy="576064"/>
          </a:xfrm>
          <a:prstGeom prst="downArrow">
            <a:avLst>
              <a:gd name="adj1" fmla="val 57680"/>
              <a:gd name="adj2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Oz </a:t>
            </a:r>
            <a:r>
              <a:rPr lang="en-US" sz="1400" dirty="0" err="1" smtClean="0"/>
              <a:t>vragen</a:t>
            </a:r>
            <a:r>
              <a:rPr lang="en-US" sz="1400" dirty="0" smtClean="0"/>
              <a:t> en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-</a:t>
            </a:r>
            <a:r>
              <a:rPr lang="en-US" sz="1400" dirty="0" err="1" smtClean="0"/>
              <a:t>doelen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Down Arrow 21"/>
          <p:cNvSpPr/>
          <p:nvPr/>
        </p:nvSpPr>
        <p:spPr bwMode="auto">
          <a:xfrm>
            <a:off x="3491880" y="3861048"/>
            <a:ext cx="3384376" cy="432048"/>
          </a:xfrm>
          <a:prstGeom prst="downArrow">
            <a:avLst>
              <a:gd name="adj1" fmla="val 55576"/>
              <a:gd name="adj2" fmla="val 50000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Plan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van </a:t>
            </a:r>
            <a:r>
              <a:rPr kumimoji="0" lang="en-US" sz="1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Aanpak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Down Arrow 22"/>
          <p:cNvSpPr/>
          <p:nvPr/>
        </p:nvSpPr>
        <p:spPr bwMode="auto">
          <a:xfrm>
            <a:off x="3563888" y="4797152"/>
            <a:ext cx="3384376" cy="360040"/>
          </a:xfrm>
          <a:prstGeom prst="downArrow">
            <a:avLst>
              <a:gd name="adj1" fmla="val 55576"/>
              <a:gd name="adj2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Restultaten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Down Arrow 23"/>
          <p:cNvSpPr/>
          <p:nvPr/>
        </p:nvSpPr>
        <p:spPr bwMode="auto">
          <a:xfrm>
            <a:off x="3563888" y="6425952"/>
            <a:ext cx="3384376" cy="459432"/>
          </a:xfrm>
          <a:prstGeom prst="downArrow">
            <a:avLst>
              <a:gd name="adj1" fmla="val 55576"/>
              <a:gd name="adj2" fmla="val 50000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Thesis + defense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Down Arrow 24"/>
          <p:cNvSpPr/>
          <p:nvPr/>
        </p:nvSpPr>
        <p:spPr bwMode="auto">
          <a:xfrm>
            <a:off x="3491880" y="5661248"/>
            <a:ext cx="3384376" cy="432048"/>
          </a:xfrm>
          <a:prstGeom prst="downArrow">
            <a:avLst>
              <a:gd name="adj1" fmla="val 55576"/>
              <a:gd name="adj2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Inhoud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en-US" sz="1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scriptie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ight Arrow 3"/>
          <p:cNvSpPr/>
          <p:nvPr/>
        </p:nvSpPr>
        <p:spPr bwMode="auto">
          <a:xfrm>
            <a:off x="1187624" y="3140968"/>
            <a:ext cx="1512168" cy="1440160"/>
          </a:xfrm>
          <a:prstGeom prst="rightArrow">
            <a:avLst>
              <a:gd name="adj1" fmla="val 36867"/>
              <a:gd name="adj2" fmla="val 1434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Small prototype solution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Down Arrow 25"/>
          <p:cNvSpPr/>
          <p:nvPr/>
        </p:nvSpPr>
        <p:spPr bwMode="auto">
          <a:xfrm>
            <a:off x="5076056" y="2852936"/>
            <a:ext cx="2448272" cy="576064"/>
          </a:xfrm>
          <a:prstGeom prst="downArrow">
            <a:avLst>
              <a:gd name="adj1" fmla="val 39536"/>
              <a:gd name="adj2" fmla="val 5234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Literature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review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-27558"/>
            <a:ext cx="8784976" cy="792262"/>
          </a:xfrm>
        </p:spPr>
        <p:txBody>
          <a:bodyPr tIns="0" bIns="0"/>
          <a:lstStyle/>
          <a:p>
            <a:pPr algn="ctr" eaLnBrk="1" hangingPunct="1"/>
            <a:r>
              <a:rPr lang="en-US" dirty="0" smtClean="0">
                <a:latin typeface="Arial" charset="0"/>
              </a:rPr>
              <a:t>Phase </a:t>
            </a:r>
            <a:r>
              <a:rPr lang="en-US" smtClean="0">
                <a:latin typeface="Arial" charset="0"/>
              </a:rPr>
              <a:t>1 deliverables</a:t>
            </a:r>
            <a:endParaRPr lang="en-US" dirty="0"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504" y="627066"/>
            <a:ext cx="8640960" cy="6186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Result of </a:t>
            </a:r>
            <a:r>
              <a:rPr lang="en-US" dirty="0" smtClean="0"/>
              <a:t>phase 1 (BSc thesis: </a:t>
            </a:r>
            <a:r>
              <a:rPr lang="en-US" dirty="0" smtClean="0"/>
              <a:t>research proposal; MSc thesis: </a:t>
            </a:r>
            <a:r>
              <a:rPr lang="en-US" dirty="0" smtClean="0"/>
              <a:t>Research Topics) </a:t>
            </a:r>
            <a:r>
              <a:rPr lang="en-US" dirty="0"/>
              <a:t>is an action plan (Plan van </a:t>
            </a:r>
            <a:r>
              <a:rPr lang="en-US" dirty="0" err="1"/>
              <a:t>Aanpak</a:t>
            </a:r>
            <a:r>
              <a:rPr lang="en-US" dirty="0"/>
              <a:t>) with the following components: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Problem </a:t>
            </a:r>
            <a:r>
              <a:rPr lang="en-US" b="1" dirty="0"/>
              <a:t>statement and </a:t>
            </a:r>
            <a:r>
              <a:rPr lang="en-US" b="1" dirty="0" smtClean="0"/>
              <a:t>analysis: </a:t>
            </a:r>
            <a:r>
              <a:rPr lang="en-US" dirty="0" smtClean="0"/>
              <a:t>What </a:t>
            </a:r>
            <a:r>
              <a:rPr lang="en-US" dirty="0"/>
              <a:t>is the problem to be solved</a:t>
            </a:r>
            <a:r>
              <a:rPr lang="en-US" dirty="0" smtClean="0"/>
              <a:t>? Why </a:t>
            </a:r>
            <a:r>
              <a:rPr lang="en-US" dirty="0"/>
              <a:t>is it important? </a:t>
            </a:r>
            <a:r>
              <a:rPr lang="en-US" dirty="0" smtClean="0"/>
              <a:t>What are the research goals and questions to be tackled?   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Literature Review: </a:t>
            </a:r>
            <a:r>
              <a:rPr lang="en-US" dirty="0" smtClean="0"/>
              <a:t>What </a:t>
            </a:r>
            <a:r>
              <a:rPr lang="en-US" dirty="0"/>
              <a:t>is known about this problem from the literature?</a:t>
            </a:r>
          </a:p>
          <a:p>
            <a:r>
              <a:rPr lang="en-US" dirty="0"/>
              <a:t>    </a:t>
            </a:r>
            <a:r>
              <a:rPr lang="en-US" dirty="0" smtClean="0"/>
              <a:t>(And why </a:t>
            </a:r>
            <a:r>
              <a:rPr lang="en-US" dirty="0"/>
              <a:t>do existing solutions not </a:t>
            </a:r>
            <a:r>
              <a:rPr lang="en-US" dirty="0" smtClean="0"/>
              <a:t>work (well enough)? )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Small prototype solution (optional): </a:t>
            </a:r>
            <a:r>
              <a:rPr lang="en-US" dirty="0" smtClean="0"/>
              <a:t>solution to a small </a:t>
            </a:r>
            <a:r>
              <a:rPr lang="en-US" dirty="0" err="1" smtClean="0"/>
              <a:t>subproblem</a:t>
            </a:r>
            <a:r>
              <a:rPr lang="en-US" dirty="0" smtClean="0"/>
              <a:t> or subcase that shows if the approach is feasible.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Research Method: </a:t>
            </a:r>
            <a:r>
              <a:rPr lang="en-US" dirty="0" smtClean="0"/>
              <a:t>How </a:t>
            </a:r>
            <a:r>
              <a:rPr lang="en-US" dirty="0"/>
              <a:t>will the research questions be tackled?</a:t>
            </a:r>
          </a:p>
          <a:p>
            <a:pPr marL="285750" indent="-285750">
              <a:buFontTx/>
              <a:buChar char="•"/>
            </a:pPr>
            <a:r>
              <a:rPr lang="en-US" b="1" dirty="0" smtClean="0"/>
              <a:t>Planning: </a:t>
            </a:r>
            <a:r>
              <a:rPr lang="en-US" dirty="0" smtClean="0"/>
              <a:t>What are deliverables</a:t>
            </a:r>
            <a:r>
              <a:rPr lang="en-US" dirty="0"/>
              <a:t>/milestones and </a:t>
            </a:r>
            <a:r>
              <a:rPr lang="en-US" dirty="0" smtClean="0"/>
              <a:t>deadlines?</a:t>
            </a:r>
            <a:endParaRPr lang="en-US" dirty="0"/>
          </a:p>
          <a:p>
            <a:endParaRPr lang="en-US" dirty="0"/>
          </a:p>
          <a:p>
            <a:r>
              <a:rPr lang="en-US" i="1" dirty="0"/>
              <a:t>Note 1: </a:t>
            </a:r>
            <a:r>
              <a:rPr lang="en-US" dirty="0"/>
              <a:t>a thesis project is like any other project, so standard project management techniques apply: formulate SMART goals, and appropriate time management</a:t>
            </a:r>
          </a:p>
          <a:p>
            <a:endParaRPr lang="en-US" dirty="0"/>
          </a:p>
          <a:p>
            <a:r>
              <a:rPr lang="en-US" i="1" dirty="0"/>
              <a:t>Note 2: </a:t>
            </a:r>
            <a:r>
              <a:rPr lang="en-US" dirty="0"/>
              <a:t>the action plan should be transferable, i.e. it should be detailed enough so that if I give the action </a:t>
            </a:r>
            <a:r>
              <a:rPr lang="en-US" dirty="0" smtClean="0"/>
              <a:t>plan.</a:t>
            </a:r>
            <a:endParaRPr lang="en-US" dirty="0"/>
          </a:p>
          <a:p>
            <a:endParaRPr lang="en-US" dirty="0"/>
          </a:p>
          <a:p>
            <a:r>
              <a:rPr lang="en-US" i="1" dirty="0"/>
              <a:t>Note 3: </a:t>
            </a:r>
            <a:r>
              <a:rPr lang="en-US" dirty="0"/>
              <a:t>If your goal is to improve an existing solution (which is the case for many theses in CS), then </a:t>
            </a:r>
            <a:r>
              <a:rPr lang="en-US" b="1" dirty="0" smtClean="0"/>
              <a:t>validation</a:t>
            </a:r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dirty="0" smtClean="0"/>
              <a:t>solution is crucial: </a:t>
            </a:r>
            <a:r>
              <a:rPr lang="en-US" dirty="0"/>
              <a:t>formulate clear criteria which your solution should satisfy and compare your solution with existing </a:t>
            </a:r>
            <a:r>
              <a:rPr lang="en-US" dirty="0" smtClean="0"/>
              <a:t>ones: </a:t>
            </a:r>
            <a:r>
              <a:rPr lang="en-US" dirty="0"/>
              <a:t>the research method </a:t>
            </a:r>
            <a:r>
              <a:rPr lang="en-US" dirty="0" smtClean="0"/>
              <a:t>should state </a:t>
            </a:r>
            <a:r>
              <a:rPr lang="en-US" dirty="0"/>
              <a:t>how the validation takes place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662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-27558"/>
            <a:ext cx="8784976" cy="792262"/>
          </a:xfrm>
        </p:spPr>
        <p:txBody>
          <a:bodyPr tIns="0" bIns="0"/>
          <a:lstStyle/>
          <a:p>
            <a:pPr algn="ctr" eaLnBrk="1" hangingPunct="1"/>
            <a:r>
              <a:rPr lang="en-US" sz="3600" dirty="0" smtClean="0">
                <a:latin typeface="Arial" charset="0"/>
              </a:rPr>
              <a:t>CRITERIA</a:t>
            </a:r>
            <a:endParaRPr lang="en-US" sz="3600" dirty="0"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1268760"/>
            <a:ext cx="8460432" cy="46166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.</a:t>
            </a:r>
            <a:endParaRPr lang="en-US" dirty="0"/>
          </a:p>
          <a:p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Product</a:t>
            </a:r>
            <a:r>
              <a:rPr lang="en-US" b="1" dirty="0" smtClean="0"/>
              <a:t>: </a:t>
            </a:r>
            <a:r>
              <a:rPr lang="en-US" dirty="0" smtClean="0"/>
              <a:t>scientific content of the action plan</a:t>
            </a:r>
          </a:p>
          <a:p>
            <a:pPr marL="742950" lvl="1" indent="-285750">
              <a:buFontTx/>
              <a:buChar char="-"/>
            </a:pPr>
            <a:r>
              <a:rPr lang="en-US" dirty="0" smtClean="0"/>
              <a:t>Correctness: is the action plan technically correct?</a:t>
            </a:r>
          </a:p>
          <a:p>
            <a:pPr marL="742950" lvl="1" indent="-285750">
              <a:buFontTx/>
              <a:buChar char="-"/>
            </a:pPr>
            <a:r>
              <a:rPr lang="en-US" dirty="0" smtClean="0"/>
              <a:t>Depth: how complex is the problem statement, analysis, literature review, research method?</a:t>
            </a:r>
          </a:p>
          <a:p>
            <a:pPr marL="742950" lvl="1" indent="-285750">
              <a:buFontTx/>
              <a:buChar char="-"/>
            </a:pPr>
            <a:r>
              <a:rPr lang="en-US" dirty="0" smtClean="0"/>
              <a:t>Originality and creativity: how innovative are the problem statement, analysis, literature review?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Presentation: </a:t>
            </a:r>
            <a:r>
              <a:rPr lang="en-US" dirty="0" smtClean="0"/>
              <a:t>the write-up of the action plan</a:t>
            </a:r>
          </a:p>
          <a:p>
            <a:pPr lvl="1"/>
            <a:r>
              <a:rPr lang="en-US" dirty="0" smtClean="0"/>
              <a:t>-    Is the action plan well-written and clearly structured? 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Process: </a:t>
            </a:r>
            <a:r>
              <a:rPr lang="en-US" dirty="0" smtClean="0"/>
              <a:t> </a:t>
            </a:r>
          </a:p>
          <a:p>
            <a:pPr marL="742950" lvl="1" indent="-285750">
              <a:buFontTx/>
              <a:buChar char="-"/>
            </a:pPr>
            <a:r>
              <a:rPr lang="en-US" dirty="0" smtClean="0"/>
              <a:t>Independence, </a:t>
            </a:r>
            <a:r>
              <a:rPr lang="en-US" dirty="0" err="1" smtClean="0"/>
              <a:t>proactiveness</a:t>
            </a:r>
            <a:r>
              <a:rPr lang="en-US" dirty="0" smtClean="0"/>
              <a:t>: did the student need a lot of </a:t>
            </a:r>
            <a:r>
              <a:rPr lang="en-US" dirty="0" err="1" smtClean="0"/>
              <a:t>quidance</a:t>
            </a:r>
            <a:r>
              <a:rPr lang="en-US" dirty="0" smtClean="0"/>
              <a:t>? How did the student process feedback?</a:t>
            </a:r>
          </a:p>
          <a:p>
            <a:pPr marL="742950" lvl="1" indent="-285750">
              <a:buFontTx/>
              <a:buChar char="-"/>
            </a:pPr>
            <a:r>
              <a:rPr lang="en-US" dirty="0" smtClean="0"/>
              <a:t>Scientific attitude, reflection: does the student pose critical questions towards work by others and by himself/herself?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645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halk design template">
  <a:themeElements>
    <a:clrScheme name="Chalk desig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halk desig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halk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 design template</Template>
  <TotalTime>10780</TotalTime>
  <Words>434</Words>
  <Application>Microsoft Macintosh PowerPoint</Application>
  <PresentationFormat>On-screen Show (4:3)</PresentationFormat>
  <Paragraphs>61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Chalk design template</vt:lpstr>
      <vt:lpstr>Custom Design</vt:lpstr>
      <vt:lpstr>7 steps to graduation</vt:lpstr>
      <vt:lpstr>Phase 1 deliverables</vt:lpstr>
      <vt:lpstr>CRITERIA</vt:lpstr>
    </vt:vector>
  </TitlesOfParts>
  <Company>Faculty EWI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University of Twente</dc:creator>
  <cp:lastModifiedBy>marielle</cp:lastModifiedBy>
  <cp:revision>43</cp:revision>
  <dcterms:created xsi:type="dcterms:W3CDTF">2011-01-31T12:00:48Z</dcterms:created>
  <dcterms:modified xsi:type="dcterms:W3CDTF">2013-06-16T19:10:33Z</dcterms:modified>
</cp:coreProperties>
</file>